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615" autoAdjust="0"/>
    <p:restoredTop sz="86447" autoAdjust="0"/>
  </p:normalViewPr>
  <p:slideViewPr>
    <p:cSldViewPr>
      <p:cViewPr varScale="1">
        <p:scale>
          <a:sx n="109" d="100"/>
          <a:sy n="109" d="100"/>
        </p:scale>
        <p:origin x="-62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pt-BR" smtClean="0"/>
              <a:t>Clique para editar o título mestre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A50D776C-9DAB-4908-BCA2-0391FB732ED8}" type="datetimeFigureOut">
              <a:rPr lang="pt-BR" smtClean="0"/>
              <a:t>06/02/2012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6DE11-2CDC-4208-8752-2B14EE99E67A}"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A50D776C-9DAB-4908-BCA2-0391FB732ED8}" type="datetimeFigureOut">
              <a:rPr lang="pt-BR" smtClean="0"/>
              <a:t>06/02/2012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6DE11-2CDC-4208-8752-2B14EE99E67A}"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A50D776C-9DAB-4908-BCA2-0391FB732ED8}" type="datetimeFigureOut">
              <a:rPr lang="pt-BR" smtClean="0"/>
              <a:t>06/02/2012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6DE11-2CDC-4208-8752-2B14EE99E67A}"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A50D776C-9DAB-4908-BCA2-0391FB732ED8}" type="datetimeFigureOut">
              <a:rPr lang="pt-BR" smtClean="0"/>
              <a:t>06/02/2012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6DE11-2CDC-4208-8752-2B14EE99E67A}"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BR" smtClean="0"/>
              <a:t>Clique para editar o título mestre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pt-BR" smtClean="0"/>
              <a:t>Clique para editar o texto mestre</a:t>
            </a:r>
          </a:p>
        </p:txBody>
      </p:sp>
      <p:sp>
        <p:nvSpPr>
          <p:cNvPr id="4" name="Date Placeholder 3"/>
          <p:cNvSpPr>
            <a:spLocks noGrp="1"/>
          </p:cNvSpPr>
          <p:nvPr>
            <p:ph type="dt" sz="half" idx="10"/>
          </p:nvPr>
        </p:nvSpPr>
        <p:spPr/>
        <p:txBody>
          <a:bodyPr/>
          <a:lstStyle/>
          <a:p>
            <a:fld id="{A50D776C-9DAB-4908-BCA2-0391FB732ED8}" type="datetimeFigureOut">
              <a:rPr lang="pt-BR" smtClean="0"/>
              <a:t>06/02/2012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6DE11-2CDC-4208-8752-2B14EE99E67A}"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A50D776C-9DAB-4908-BCA2-0391FB732ED8}" type="datetimeFigureOut">
              <a:rPr lang="pt-BR" smtClean="0"/>
              <a:t>06/02/2012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646DE11-2CDC-4208-8752-2B14EE99E67A}" type="slidenum">
              <a:rPr lang="pt-BR" smtClean="0"/>
              <a:t>‹nº›</a:t>
            </a:fld>
            <a:endParaRPr lang="pt-BR"/>
          </a:p>
        </p:txBody>
      </p:sp>
      <p:sp>
        <p:nvSpPr>
          <p:cNvPr id="8" name="Title 7"/>
          <p:cNvSpPr>
            <a:spLocks noGrp="1"/>
          </p:cNvSpPr>
          <p:nvPr>
            <p:ph type="title"/>
          </p:nvPr>
        </p:nvSpPr>
        <p:spPr/>
        <p:txBody>
          <a:bodyPr/>
          <a:lstStyle/>
          <a:p>
            <a:r>
              <a:rPr lang="pt-BR" smtClean="0"/>
              <a:t>Clique para editar o título mestre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pt-BR" smtClean="0"/>
              <a:t>Clique para editar o texto mestre</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pt-BR" smtClean="0"/>
              <a:t>Clique para editar o texto mestre</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A50D776C-9DAB-4908-BCA2-0391FB732ED8}" type="datetimeFigureOut">
              <a:rPr lang="pt-BR" smtClean="0"/>
              <a:t>06/02/2012</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4646DE11-2CDC-4208-8752-2B14EE99E67A}"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Date Placeholder 2"/>
          <p:cNvSpPr>
            <a:spLocks noGrp="1"/>
          </p:cNvSpPr>
          <p:nvPr>
            <p:ph type="dt" sz="half" idx="10"/>
          </p:nvPr>
        </p:nvSpPr>
        <p:spPr/>
        <p:txBody>
          <a:bodyPr/>
          <a:lstStyle/>
          <a:p>
            <a:fld id="{A50D776C-9DAB-4908-BCA2-0391FB732ED8}" type="datetimeFigureOut">
              <a:rPr lang="pt-BR" smtClean="0"/>
              <a:t>06/02/2012</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4646DE11-2CDC-4208-8752-2B14EE99E67A}"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0D776C-9DAB-4908-BCA2-0391FB732ED8}" type="datetimeFigureOut">
              <a:rPr lang="pt-BR" smtClean="0"/>
              <a:t>06/02/2012</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4646DE11-2CDC-4208-8752-2B14EE99E67A}"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BR" smtClean="0"/>
              <a:t>Clique para editar o título mestre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pt-BR" smtClean="0"/>
              <a:t>Clique para editar o texto mestre</a:t>
            </a:r>
          </a:p>
        </p:txBody>
      </p:sp>
      <p:sp>
        <p:nvSpPr>
          <p:cNvPr id="5" name="Date Placeholder 4"/>
          <p:cNvSpPr>
            <a:spLocks noGrp="1"/>
          </p:cNvSpPr>
          <p:nvPr>
            <p:ph type="dt" sz="half" idx="10"/>
          </p:nvPr>
        </p:nvSpPr>
        <p:spPr/>
        <p:txBody>
          <a:bodyPr/>
          <a:lstStyle/>
          <a:p>
            <a:fld id="{A50D776C-9DAB-4908-BCA2-0391FB732ED8}" type="datetimeFigureOut">
              <a:rPr lang="pt-BR" smtClean="0"/>
              <a:t>06/02/2012</a:t>
            </a:fld>
            <a:endParaRPr lang="pt-B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pt-B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4646DE11-2CDC-4208-8752-2B14EE99E67A}"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pt-BR" smtClean="0"/>
              <a:t>Clique no ícone para adicionar uma imagem</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pt-BR" smtClean="0"/>
              <a:t>Clique para editar o título mestre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A50D776C-9DAB-4908-BCA2-0391FB732ED8}" type="datetimeFigureOut">
              <a:rPr lang="pt-BR" smtClean="0"/>
              <a:t>06/02/2012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646DE11-2CDC-4208-8752-2B14EE99E67A}"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50D776C-9DAB-4908-BCA2-0391FB732ED8}" type="datetimeFigureOut">
              <a:rPr lang="pt-BR" smtClean="0"/>
              <a:t>06/02/2012</a:t>
            </a:fld>
            <a:endParaRPr lang="pt-B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pt-B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4646DE11-2CDC-4208-8752-2B14EE99E67A}"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pt.wikipedia.org/wiki/Minist%C3%A9rio_da_Justi%C3%A7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3648" y="613226"/>
            <a:ext cx="6032676" cy="4468649"/>
          </a:xfrm>
          <a:prstGeom prst="rect">
            <a:avLst/>
          </a:prstGeom>
        </p:spPr>
      </p:pic>
      <p:sp>
        <p:nvSpPr>
          <p:cNvPr id="2" name="Título 1"/>
          <p:cNvSpPr>
            <a:spLocks noGrp="1"/>
          </p:cNvSpPr>
          <p:nvPr>
            <p:ph type="ctrTitle"/>
          </p:nvPr>
        </p:nvSpPr>
        <p:spPr>
          <a:xfrm>
            <a:off x="395536" y="-114325"/>
            <a:ext cx="7772400" cy="1470025"/>
          </a:xfrm>
        </p:spPr>
        <p:txBody>
          <a:bodyPr/>
          <a:lstStyle/>
          <a:p>
            <a:r>
              <a:rPr lang="pt-BR" dirty="0" err="1" smtClean="0"/>
              <a:t>Oscip</a:t>
            </a:r>
            <a:r>
              <a:rPr lang="pt-BR" dirty="0" smtClean="0"/>
              <a:t> TV Vila Imperial</a:t>
            </a:r>
            <a:endParaRPr lang="pt-BR" dirty="0"/>
          </a:p>
        </p:txBody>
      </p:sp>
      <p:sp>
        <p:nvSpPr>
          <p:cNvPr id="3" name="Subtítulo 2"/>
          <p:cNvSpPr>
            <a:spLocks noGrp="1"/>
          </p:cNvSpPr>
          <p:nvPr>
            <p:ph type="subTitle" idx="1"/>
          </p:nvPr>
        </p:nvSpPr>
        <p:spPr>
          <a:xfrm>
            <a:off x="2267744" y="4581128"/>
            <a:ext cx="6400800" cy="1752600"/>
          </a:xfrm>
        </p:spPr>
        <p:txBody>
          <a:bodyPr/>
          <a:lstStyle/>
          <a:p>
            <a:r>
              <a:rPr lang="pt-BR" b="1" dirty="0" smtClean="0">
                <a:solidFill>
                  <a:schemeClr val="tx1"/>
                </a:solidFill>
              </a:rPr>
              <a:t>Canal Comunitário de Petrópolis</a:t>
            </a:r>
            <a:endParaRPr lang="pt-BR" b="1" dirty="0">
              <a:solidFill>
                <a:schemeClr val="tx1"/>
              </a:solidFill>
            </a:endParaRPr>
          </a:p>
        </p:txBody>
      </p:sp>
    </p:spTree>
    <p:extLst>
      <p:ext uri="{BB962C8B-B14F-4D97-AF65-F5344CB8AC3E}">
        <p14:creationId xmlns:p14="http://schemas.microsoft.com/office/powerpoint/2010/main" val="19757796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Estrutura Organizacional</a:t>
            </a:r>
            <a:endParaRPr lang="pt-BR" dirty="0"/>
          </a:p>
        </p:txBody>
      </p:sp>
      <p:sp>
        <p:nvSpPr>
          <p:cNvPr id="3" name="Espaço Reservado para Conteúdo 2"/>
          <p:cNvSpPr>
            <a:spLocks noGrp="1"/>
          </p:cNvSpPr>
          <p:nvPr>
            <p:ph idx="1"/>
          </p:nvPr>
        </p:nvSpPr>
        <p:spPr/>
        <p:txBody>
          <a:bodyPr>
            <a:noAutofit/>
          </a:bodyPr>
          <a:lstStyle/>
          <a:p>
            <a:r>
              <a:rPr lang="pt-BR" sz="2800" dirty="0"/>
              <a:t>Direção, Execução e Fiscalização</a:t>
            </a:r>
          </a:p>
          <a:p>
            <a:r>
              <a:rPr lang="pt-BR" dirty="0" smtClean="0"/>
              <a:t>A</a:t>
            </a:r>
            <a:r>
              <a:rPr lang="pt-BR" i="1" dirty="0" smtClean="0"/>
              <a:t> </a:t>
            </a:r>
            <a:r>
              <a:rPr lang="pt-BR" i="1" dirty="0"/>
              <a:t>TV Vila Imperial - Canal Comunitário</a:t>
            </a:r>
            <a:r>
              <a:rPr lang="pt-BR" dirty="0"/>
              <a:t> é organizada segundo os seguintes órgãos</a:t>
            </a:r>
            <a:r>
              <a:rPr lang="pt-BR" dirty="0" smtClean="0"/>
              <a:t>:</a:t>
            </a:r>
          </a:p>
          <a:p>
            <a:endParaRPr lang="pt-BR" dirty="0" smtClean="0"/>
          </a:p>
          <a:p>
            <a:r>
              <a:rPr lang="pt-BR" sz="2800" dirty="0" smtClean="0"/>
              <a:t>I</a:t>
            </a:r>
            <a:r>
              <a:rPr lang="pt-BR" sz="2800" dirty="0"/>
              <a:t>. </a:t>
            </a:r>
            <a:r>
              <a:rPr lang="pt-BR" sz="2800" dirty="0" err="1"/>
              <a:t>Assembléia</a:t>
            </a:r>
            <a:r>
              <a:rPr lang="pt-BR" sz="2800" dirty="0"/>
              <a:t> Geral</a:t>
            </a:r>
          </a:p>
          <a:p>
            <a:r>
              <a:rPr lang="pt-BR" sz="2800" dirty="0"/>
              <a:t>II. Conselho Gestor</a:t>
            </a:r>
          </a:p>
          <a:p>
            <a:r>
              <a:rPr lang="pt-BR" sz="2800" dirty="0"/>
              <a:t>III. Coordenadoria Executiva</a:t>
            </a:r>
          </a:p>
          <a:p>
            <a:r>
              <a:rPr lang="pt-BR" sz="2800" dirty="0" err="1"/>
              <a:t>IV.Conselho</a:t>
            </a:r>
            <a:r>
              <a:rPr lang="pt-BR" sz="2800" dirty="0"/>
              <a:t> Fiscal </a:t>
            </a:r>
            <a:endParaRPr lang="pt-BR" sz="2800" dirty="0"/>
          </a:p>
        </p:txBody>
      </p:sp>
    </p:spTree>
    <p:extLst>
      <p:ext uri="{BB962C8B-B14F-4D97-AF65-F5344CB8AC3E}">
        <p14:creationId xmlns:p14="http://schemas.microsoft.com/office/powerpoint/2010/main" val="14398306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Assembléia</a:t>
            </a:r>
            <a:r>
              <a:rPr lang="pt-BR" dirty="0" smtClean="0"/>
              <a:t> geral</a:t>
            </a:r>
            <a:endParaRPr lang="pt-BR" dirty="0"/>
          </a:p>
        </p:txBody>
      </p:sp>
      <p:sp>
        <p:nvSpPr>
          <p:cNvPr id="3" name="Espaço Reservado para Conteúdo 2"/>
          <p:cNvSpPr>
            <a:spLocks noGrp="1"/>
          </p:cNvSpPr>
          <p:nvPr>
            <p:ph idx="1"/>
          </p:nvPr>
        </p:nvSpPr>
        <p:spPr/>
        <p:txBody>
          <a:bodyPr>
            <a:normAutofit fontScale="92500" lnSpcReduction="10000"/>
          </a:bodyPr>
          <a:lstStyle/>
          <a:p>
            <a:pPr algn="just"/>
            <a:r>
              <a:rPr lang="pt-BR" sz="2800" dirty="0" smtClean="0"/>
              <a:t>     A </a:t>
            </a:r>
            <a:r>
              <a:rPr lang="pt-BR" sz="2800" dirty="0" err="1"/>
              <a:t>Assembléia</a:t>
            </a:r>
            <a:r>
              <a:rPr lang="pt-BR" sz="2800" dirty="0"/>
              <a:t> Geral é a instância decisória máxima da sociedade, sendo composta por representantes das entidades associadas, fundadores e efetivos, em pleno gozo de seus direitos.</a:t>
            </a:r>
          </a:p>
          <a:p>
            <a:pPr algn="just"/>
            <a:r>
              <a:rPr lang="pt-BR" sz="2800" dirty="0" smtClean="0"/>
              <a:t>     A </a:t>
            </a:r>
            <a:r>
              <a:rPr lang="pt-BR" sz="2800" dirty="0" err="1"/>
              <a:t>Assembléia</a:t>
            </a:r>
            <a:r>
              <a:rPr lang="pt-BR" sz="2800" dirty="0"/>
              <a:t> Geral elegerá um Conselho Gestor e um Conselho Fiscal, definindo suas funções, atribuições e responsabilidades no Regimento Interno.</a:t>
            </a:r>
          </a:p>
          <a:p>
            <a:endParaRPr lang="pt-BR" dirty="0"/>
          </a:p>
        </p:txBody>
      </p:sp>
    </p:spTree>
    <p:extLst>
      <p:ext uri="{BB962C8B-B14F-4D97-AF65-F5344CB8AC3E}">
        <p14:creationId xmlns:p14="http://schemas.microsoft.com/office/powerpoint/2010/main" val="24449041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Conselho gestor</a:t>
            </a:r>
            <a:endParaRPr lang="pt-BR" dirty="0"/>
          </a:p>
        </p:txBody>
      </p:sp>
      <p:sp>
        <p:nvSpPr>
          <p:cNvPr id="3" name="Espaço Reservado para Conteúdo 2"/>
          <p:cNvSpPr>
            <a:spLocks noGrp="1"/>
          </p:cNvSpPr>
          <p:nvPr>
            <p:ph idx="1"/>
          </p:nvPr>
        </p:nvSpPr>
        <p:spPr/>
        <p:txBody>
          <a:bodyPr>
            <a:noAutofit/>
          </a:bodyPr>
          <a:lstStyle/>
          <a:p>
            <a:pPr algn="just"/>
            <a:r>
              <a:rPr lang="pt-BR" sz="2400" dirty="0" smtClean="0"/>
              <a:t>    O </a:t>
            </a:r>
            <a:r>
              <a:rPr lang="pt-BR" sz="2400" dirty="0"/>
              <a:t>Conselho Gestor, no processo de gestão, observará os princípios da legalidade, impessoalidade, moralidade, publicidade, economicidade e da eficiência. </a:t>
            </a:r>
            <a:r>
              <a:rPr lang="pt-BR" sz="2400" dirty="0" smtClean="0"/>
              <a:t>.</a:t>
            </a:r>
            <a:endParaRPr lang="pt-BR" sz="2400" dirty="0"/>
          </a:p>
          <a:p>
            <a:pPr algn="just"/>
            <a:r>
              <a:rPr lang="pt-BR" sz="2400" dirty="0" smtClean="0"/>
              <a:t>    O </a:t>
            </a:r>
            <a:r>
              <a:rPr lang="pt-BR" sz="2400" dirty="0"/>
              <a:t>Conselho Gestor, no exercício de suas atribuições, adotará práticas de gestão administrativa, necessárias e suficientes a coibir a obtenção, de forma individual ou coletiva, de benefícios ou vantagens pessoais, em decorrência da participação no respectivo processo decisório.</a:t>
            </a:r>
            <a:endParaRPr lang="pt-BR" sz="2400" dirty="0"/>
          </a:p>
        </p:txBody>
      </p:sp>
    </p:spTree>
    <p:extLst>
      <p:ext uri="{BB962C8B-B14F-4D97-AF65-F5344CB8AC3E}">
        <p14:creationId xmlns:p14="http://schemas.microsoft.com/office/powerpoint/2010/main" val="13575773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7584" y="620688"/>
            <a:ext cx="7520940" cy="3579849"/>
          </a:xfrm>
        </p:spPr>
        <p:txBody>
          <a:bodyPr>
            <a:normAutofit fontScale="85000" lnSpcReduction="20000"/>
          </a:bodyPr>
          <a:lstStyle/>
          <a:p>
            <a:r>
              <a:rPr lang="pt-BR" sz="2400" dirty="0"/>
              <a:t>M</a:t>
            </a:r>
            <a:r>
              <a:rPr lang="pt-BR" sz="2400" dirty="0" smtClean="0"/>
              <a:t>embros </a:t>
            </a:r>
            <a:r>
              <a:rPr lang="pt-BR" sz="2400" dirty="0"/>
              <a:t>do Conselho Gestor, escolhidos e eleitos pela </a:t>
            </a:r>
            <a:r>
              <a:rPr lang="pt-BR" sz="2400" dirty="0" err="1"/>
              <a:t>Assembléia</a:t>
            </a:r>
            <a:r>
              <a:rPr lang="pt-BR" sz="2400" dirty="0"/>
              <a:t> Geral, para </a:t>
            </a:r>
            <a:r>
              <a:rPr lang="pt-BR" sz="2400" dirty="0" smtClean="0"/>
              <a:t>os seguintes cargos:</a:t>
            </a:r>
          </a:p>
          <a:p>
            <a:endParaRPr lang="pt-BR" sz="2400" dirty="0"/>
          </a:p>
          <a:p>
            <a:r>
              <a:rPr lang="pt-BR" sz="2400" dirty="0"/>
              <a:t>a) Coordenador Geral, </a:t>
            </a:r>
          </a:p>
          <a:p>
            <a:r>
              <a:rPr lang="pt-BR" sz="2400" dirty="0"/>
              <a:t>b) Coordenador Adjunto,</a:t>
            </a:r>
          </a:p>
          <a:p>
            <a:r>
              <a:rPr lang="pt-BR" sz="2400" dirty="0"/>
              <a:t>c) Coordenador Administrativo e Financeiro,</a:t>
            </a:r>
          </a:p>
          <a:p>
            <a:r>
              <a:rPr lang="pt-BR" sz="2400" dirty="0"/>
              <a:t>d) Coordenador Artístico,</a:t>
            </a:r>
          </a:p>
          <a:p>
            <a:r>
              <a:rPr lang="pt-BR" sz="2400" dirty="0"/>
              <a:t>e) Coordenador Jurídico,</a:t>
            </a:r>
          </a:p>
          <a:p>
            <a:r>
              <a:rPr lang="pt-BR" sz="2400" dirty="0"/>
              <a:t>f) Coordenador de Operações e de Programação;</a:t>
            </a:r>
          </a:p>
          <a:p>
            <a:r>
              <a:rPr lang="pt-BR" sz="2400" dirty="0"/>
              <a:t>g) Coordenador Técnico;</a:t>
            </a:r>
          </a:p>
          <a:p>
            <a:endParaRPr lang="pt-BR" dirty="0"/>
          </a:p>
        </p:txBody>
      </p:sp>
    </p:spTree>
    <p:extLst>
      <p:ext uri="{BB962C8B-B14F-4D97-AF65-F5344CB8AC3E}">
        <p14:creationId xmlns:p14="http://schemas.microsoft.com/office/powerpoint/2010/main" val="26464994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Coordenadoria  executiva</a:t>
            </a:r>
            <a:endParaRPr lang="pt-BR" dirty="0"/>
          </a:p>
        </p:txBody>
      </p:sp>
      <p:sp>
        <p:nvSpPr>
          <p:cNvPr id="3" name="Espaço Reservado para Conteúdo 2"/>
          <p:cNvSpPr>
            <a:spLocks noGrp="1"/>
          </p:cNvSpPr>
          <p:nvPr>
            <p:ph idx="1"/>
          </p:nvPr>
        </p:nvSpPr>
        <p:spPr>
          <a:xfrm>
            <a:off x="755576" y="908720"/>
            <a:ext cx="7520940" cy="4920660"/>
          </a:xfrm>
        </p:spPr>
        <p:txBody>
          <a:bodyPr>
            <a:normAutofit/>
          </a:bodyPr>
          <a:lstStyle/>
          <a:p>
            <a:r>
              <a:rPr lang="pt-BR" dirty="0" smtClean="0"/>
              <a:t>     A </a:t>
            </a:r>
            <a:r>
              <a:rPr lang="pt-BR" dirty="0"/>
              <a:t>Coordenadoria Executiva, nomeada pelo Conselho Gestor, será constituída, no mínimo, por três dos seguintes cargos, com as seguintes atribuições, assegurando-se a criação de outros, quando necessário, com aprovação do Conselho Gestor:</a:t>
            </a:r>
          </a:p>
          <a:p>
            <a:r>
              <a:rPr lang="pt-BR" dirty="0" smtClean="0"/>
              <a:t>       I </a:t>
            </a:r>
            <a:r>
              <a:rPr lang="pt-BR" dirty="0"/>
              <a:t>- Gerente Executivo; para representar a </a:t>
            </a:r>
            <a:r>
              <a:rPr lang="pt-BR" i="1" dirty="0"/>
              <a:t>TV Vila Imperial - Canal Comunitário</a:t>
            </a:r>
            <a:r>
              <a:rPr lang="pt-BR" dirty="0"/>
              <a:t>, ativa e passivamente, em juízo ou fora dele, podendo contratar e organizar seu quadro administrativo, instituir programas, projetos, </a:t>
            </a:r>
            <a:r>
              <a:rPr lang="pt-BR" u="sng" dirty="0"/>
              <a:t>contratar serviços de terceiros, prestando contas ao Conselho Gestor dos trabalhos efetuados e da gestão administrativa-financeira</a:t>
            </a:r>
            <a:r>
              <a:rPr lang="pt-BR" dirty="0"/>
              <a:t>. </a:t>
            </a:r>
            <a:r>
              <a:rPr lang="pt-BR" dirty="0" smtClean="0"/>
              <a:t/>
            </a:r>
            <a:br>
              <a:rPr lang="pt-BR" dirty="0" smtClean="0"/>
            </a:br>
            <a:r>
              <a:rPr lang="pt-BR" dirty="0" smtClean="0"/>
              <a:t>II - Gerente Adjunto; para coordenar a execução das atividades institucionais e administrativas, programas e/ou representações gerais da </a:t>
            </a:r>
            <a:r>
              <a:rPr lang="pt-BR" i="1" dirty="0" smtClean="0"/>
              <a:t>TV Vila Imperial - Canal Comunitário</a:t>
            </a:r>
            <a:r>
              <a:rPr lang="pt-BR" dirty="0" smtClean="0"/>
              <a:t>, </a:t>
            </a:r>
            <a:r>
              <a:rPr lang="pt-BR" u="sng" dirty="0" smtClean="0"/>
              <a:t>substituindo o Gerente Executivo e o Gerente Administrativo-Financeiro, em qualquer impedimento</a:t>
            </a:r>
            <a:r>
              <a:rPr lang="pt-BR" dirty="0" smtClean="0"/>
              <a:t>.</a:t>
            </a:r>
          </a:p>
          <a:p>
            <a:r>
              <a:rPr lang="pt-BR" dirty="0" smtClean="0"/>
              <a:t>      III </a:t>
            </a:r>
            <a:r>
              <a:rPr lang="pt-BR" dirty="0"/>
              <a:t>- Gerente Administrativo-Financeiro; para desenvolver as atividades da sede social, do quadro de Entidades Associadas e responder pela gerência administrativa e financeira da sociedade, </a:t>
            </a:r>
            <a:r>
              <a:rPr lang="pt-BR" u="sng" dirty="0"/>
              <a:t>substituindo o Gerente Executivo e o Gerente Administrativo-Financeiro em seus impedimentos</a:t>
            </a:r>
            <a:r>
              <a:rPr lang="pt-BR" dirty="0"/>
              <a:t>.</a:t>
            </a:r>
          </a:p>
          <a:p>
            <a:endParaRPr lang="pt-BR" dirty="0"/>
          </a:p>
        </p:txBody>
      </p:sp>
    </p:spTree>
    <p:extLst>
      <p:ext uri="{BB962C8B-B14F-4D97-AF65-F5344CB8AC3E}">
        <p14:creationId xmlns:p14="http://schemas.microsoft.com/office/powerpoint/2010/main" val="29282295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Conselho fiscal</a:t>
            </a:r>
            <a:endParaRPr lang="pt-BR" dirty="0"/>
          </a:p>
        </p:txBody>
      </p:sp>
      <p:sp>
        <p:nvSpPr>
          <p:cNvPr id="3" name="Espaço Reservado para Conteúdo 2"/>
          <p:cNvSpPr>
            <a:spLocks noGrp="1"/>
          </p:cNvSpPr>
          <p:nvPr>
            <p:ph idx="1"/>
          </p:nvPr>
        </p:nvSpPr>
        <p:spPr/>
        <p:txBody>
          <a:bodyPr/>
          <a:lstStyle/>
          <a:p>
            <a:pPr algn="just"/>
            <a:r>
              <a:rPr lang="pt-BR" dirty="0"/>
              <a:t> </a:t>
            </a:r>
            <a:r>
              <a:rPr lang="pt-BR" dirty="0" smtClean="0"/>
              <a:t>      </a:t>
            </a:r>
            <a:r>
              <a:rPr lang="pt-BR" sz="2400" dirty="0" smtClean="0"/>
              <a:t>O </a:t>
            </a:r>
            <a:r>
              <a:rPr lang="pt-BR" sz="2400" dirty="0"/>
              <a:t>Conselho Fiscal, dotado de competência para opinar sobre relatórios de desempenho financeiro e contábil, e as operações patrimoniais realizadas, emitirá pareceres ao Conselho Gestor e à </a:t>
            </a:r>
            <a:r>
              <a:rPr lang="pt-BR" sz="2400" dirty="0" err="1"/>
              <a:t>Assembléia</a:t>
            </a:r>
            <a:r>
              <a:rPr lang="pt-BR" sz="2400" dirty="0"/>
              <a:t> Geral, sendo composto de 3 membros efetivos e 1 membro suplente, eleitos simultaneamente ao Conselho Gestor, na mesma </a:t>
            </a:r>
            <a:r>
              <a:rPr lang="pt-BR" sz="2400" dirty="0" err="1"/>
              <a:t>Assembléia</a:t>
            </a:r>
            <a:r>
              <a:rPr lang="pt-BR" sz="2400" dirty="0"/>
              <a:t> Geral Ordinária, com mandato de 04 (quatro) anos.(</a:t>
            </a:r>
            <a:endParaRPr lang="pt-BR" sz="2400" dirty="0"/>
          </a:p>
        </p:txBody>
      </p:sp>
    </p:spTree>
    <p:extLst>
      <p:ext uri="{BB962C8B-B14F-4D97-AF65-F5344CB8AC3E}">
        <p14:creationId xmlns:p14="http://schemas.microsoft.com/office/powerpoint/2010/main" val="40044576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Coordenadoria executiva</a:t>
            </a:r>
            <a:endParaRPr lang="pt-BR" dirty="0"/>
          </a:p>
        </p:txBody>
      </p:sp>
      <p:sp>
        <p:nvSpPr>
          <p:cNvPr id="3" name="Espaço Reservado para Conteúdo 2"/>
          <p:cNvSpPr>
            <a:spLocks noGrp="1"/>
          </p:cNvSpPr>
          <p:nvPr>
            <p:ph idx="1"/>
          </p:nvPr>
        </p:nvSpPr>
        <p:spPr/>
        <p:txBody>
          <a:bodyPr>
            <a:normAutofit lnSpcReduction="10000"/>
          </a:bodyPr>
          <a:lstStyle/>
          <a:p>
            <a:pPr algn="just"/>
            <a:r>
              <a:rPr lang="pt-BR" dirty="0" smtClean="0"/>
              <a:t>       </a:t>
            </a:r>
            <a:r>
              <a:rPr lang="pt-BR" sz="2400" dirty="0" smtClean="0"/>
              <a:t>Assim</a:t>
            </a:r>
            <a:r>
              <a:rPr lang="pt-BR" sz="2400" dirty="0"/>
              <a:t>, à frente da Coordenadoria Executiva do Canal Comunitário tenho, incessante e incansavelmente, procurado cumprir o papel de coordenador, sempre atrelado à nossa missão, buscando parceiros, fomentando programas televisivos, fazendo veicular, por meio entidades representativas, vinculadas ou não à emissora, produções independentes, notícias de cunho jornalístico, educativo, cultura, utilidade pública, esporte, entretenimento, direito, cidadania,  religião, entre outros. </a:t>
            </a:r>
            <a:endParaRPr lang="pt-BR" sz="2400" dirty="0"/>
          </a:p>
        </p:txBody>
      </p:sp>
    </p:spTree>
    <p:extLst>
      <p:ext uri="{BB962C8B-B14F-4D97-AF65-F5344CB8AC3E}">
        <p14:creationId xmlns:p14="http://schemas.microsoft.com/office/powerpoint/2010/main" val="552798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algn="just"/>
            <a:r>
              <a:rPr lang="pt-BR" sz="4000" dirty="0" smtClean="0"/>
              <a:t>   Trabalhar </a:t>
            </a:r>
            <a:r>
              <a:rPr lang="pt-BR" sz="4000" dirty="0"/>
              <a:t>no coletivo é muito mais difícil do pensar o coletivo, pois entre a teoria e a prática existe um imenso abismo. </a:t>
            </a:r>
          </a:p>
          <a:p>
            <a:endParaRPr lang="pt-BR" dirty="0"/>
          </a:p>
        </p:txBody>
      </p:sp>
    </p:spTree>
    <p:extLst>
      <p:ext uri="{BB962C8B-B14F-4D97-AF65-F5344CB8AC3E}">
        <p14:creationId xmlns:p14="http://schemas.microsoft.com/office/powerpoint/2010/main" val="251058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a:bodyPr>
          <a:lstStyle/>
          <a:p>
            <a:pPr algn="just"/>
            <a:r>
              <a:rPr lang="pt-BR" sz="2800" dirty="0" smtClean="0"/>
              <a:t>          MINISTÉRIO PÚBLICO FEDERAL</a:t>
            </a:r>
          </a:p>
          <a:p>
            <a:pPr algn="just"/>
            <a:endParaRPr lang="pt-BR" sz="2800" dirty="0"/>
          </a:p>
          <a:p>
            <a:pPr algn="just"/>
            <a:endParaRPr lang="pt-BR" sz="2800" dirty="0" smtClean="0"/>
          </a:p>
          <a:p>
            <a:pPr algn="just"/>
            <a:r>
              <a:rPr lang="pt-BR" sz="2800" dirty="0" smtClean="0"/>
              <a:t>TAC ENTRE TECH CABLE   X  TV VILA IMPERIAL</a:t>
            </a:r>
            <a:endParaRPr lang="pt-BR" sz="2800" dirty="0"/>
          </a:p>
        </p:txBody>
      </p:sp>
    </p:spTree>
    <p:extLst>
      <p:ext uri="{BB962C8B-B14F-4D97-AF65-F5344CB8AC3E}">
        <p14:creationId xmlns:p14="http://schemas.microsoft.com/office/powerpoint/2010/main" val="31180627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aSSOCIADOS</a:t>
            </a:r>
            <a:endParaRPr lang="pt-BR" dirty="0"/>
          </a:p>
        </p:txBody>
      </p:sp>
      <p:sp>
        <p:nvSpPr>
          <p:cNvPr id="3" name="Espaço Reservado para Conteúdo 2"/>
          <p:cNvSpPr>
            <a:spLocks noGrp="1"/>
          </p:cNvSpPr>
          <p:nvPr>
            <p:ph idx="1"/>
          </p:nvPr>
        </p:nvSpPr>
        <p:spPr/>
        <p:txBody>
          <a:bodyPr>
            <a:normAutofit/>
          </a:bodyPr>
          <a:lstStyle/>
          <a:p>
            <a:r>
              <a:rPr lang="pt-BR" dirty="0" smtClean="0"/>
              <a:t>      Nossa </a:t>
            </a:r>
            <a:r>
              <a:rPr lang="pt-BR" dirty="0"/>
              <a:t>última </a:t>
            </a:r>
            <a:r>
              <a:rPr lang="pt-BR" dirty="0" err="1"/>
              <a:t>Assembléia</a:t>
            </a:r>
            <a:r>
              <a:rPr lang="pt-BR" dirty="0"/>
              <a:t> foi realizada em maio de 2011, com a participação de representantes das seguintes instituições</a:t>
            </a:r>
            <a:r>
              <a:rPr lang="pt-BR" dirty="0" smtClean="0"/>
              <a:t>:</a:t>
            </a:r>
          </a:p>
          <a:p>
            <a:r>
              <a:rPr lang="pt-BR" dirty="0" smtClean="0"/>
              <a:t>Casa </a:t>
            </a:r>
            <a:r>
              <a:rPr lang="pt-BR" dirty="0"/>
              <a:t>da Cidadania</a:t>
            </a:r>
          </a:p>
          <a:p>
            <a:r>
              <a:rPr lang="pt-BR" dirty="0"/>
              <a:t>Projeto Eficientes</a:t>
            </a:r>
          </a:p>
          <a:p>
            <a:r>
              <a:rPr lang="pt-BR" dirty="0" err="1"/>
              <a:t>Oscipe</a:t>
            </a:r>
            <a:r>
              <a:rPr lang="pt-BR" dirty="0"/>
              <a:t> Vice</a:t>
            </a:r>
          </a:p>
          <a:p>
            <a:r>
              <a:rPr lang="pt-BR" dirty="0"/>
              <a:t>Associação Pró-Deficientes</a:t>
            </a:r>
          </a:p>
          <a:p>
            <a:r>
              <a:rPr lang="pt-BR" dirty="0"/>
              <a:t>Associação SOS Vida</a:t>
            </a:r>
          </a:p>
          <a:p>
            <a:r>
              <a:rPr lang="pt-BR" dirty="0"/>
              <a:t>Instituto </a:t>
            </a:r>
            <a:r>
              <a:rPr lang="pt-BR" dirty="0" err="1"/>
              <a:t>Bingen</a:t>
            </a:r>
            <a:endParaRPr lang="pt-BR" dirty="0"/>
          </a:p>
          <a:p>
            <a:r>
              <a:rPr lang="pt-BR" dirty="0"/>
              <a:t>Associação Pestalozzi</a:t>
            </a:r>
          </a:p>
          <a:p>
            <a:r>
              <a:rPr lang="pt-BR" dirty="0"/>
              <a:t>Associação </a:t>
            </a:r>
            <a:r>
              <a:rPr lang="pt-BR" dirty="0" err="1" smtClean="0"/>
              <a:t>Animavida</a:t>
            </a:r>
            <a:endParaRPr lang="pt-BR" dirty="0" smtClean="0"/>
          </a:p>
          <a:p>
            <a:endParaRPr lang="pt-BR" dirty="0"/>
          </a:p>
          <a:p>
            <a:endParaRPr lang="pt-BR" dirty="0"/>
          </a:p>
        </p:txBody>
      </p:sp>
    </p:spTree>
    <p:extLst>
      <p:ext uri="{BB962C8B-B14F-4D97-AF65-F5344CB8AC3E}">
        <p14:creationId xmlns:p14="http://schemas.microsoft.com/office/powerpoint/2010/main" val="34264927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Apresentação</a:t>
            </a:r>
            <a:endParaRPr lang="pt-BR" dirty="0"/>
          </a:p>
        </p:txBody>
      </p:sp>
      <p:sp>
        <p:nvSpPr>
          <p:cNvPr id="3" name="Espaço Reservado para Conteúdo 2"/>
          <p:cNvSpPr>
            <a:spLocks noGrp="1"/>
          </p:cNvSpPr>
          <p:nvPr>
            <p:ph idx="1"/>
          </p:nvPr>
        </p:nvSpPr>
        <p:spPr>
          <a:xfrm>
            <a:off x="827584" y="1916832"/>
            <a:ext cx="7520940" cy="3579849"/>
          </a:xfrm>
        </p:spPr>
        <p:txBody>
          <a:bodyPr/>
          <a:lstStyle/>
          <a:p>
            <a:r>
              <a:rPr lang="pt-BR" sz="4800" dirty="0" smtClean="0"/>
              <a:t>  Ronaldo Alves Saldanha</a:t>
            </a:r>
          </a:p>
          <a:p>
            <a:r>
              <a:rPr lang="pt-BR" sz="2800" dirty="0" smtClean="0"/>
              <a:t>Jornalista  e Coord. Executivo TV Vila Imperial</a:t>
            </a:r>
            <a:endParaRPr lang="pt-BR" sz="2800" dirty="0"/>
          </a:p>
        </p:txBody>
      </p:sp>
    </p:spTree>
    <p:extLst>
      <p:ext uri="{BB962C8B-B14F-4D97-AF65-F5344CB8AC3E}">
        <p14:creationId xmlns:p14="http://schemas.microsoft.com/office/powerpoint/2010/main" val="41886735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Parcerias</a:t>
            </a:r>
            <a:endParaRPr lang="pt-BR" dirty="0"/>
          </a:p>
        </p:txBody>
      </p:sp>
      <p:sp>
        <p:nvSpPr>
          <p:cNvPr id="3" name="Espaço Reservado para Conteúdo 2"/>
          <p:cNvSpPr>
            <a:spLocks noGrp="1"/>
          </p:cNvSpPr>
          <p:nvPr>
            <p:ph idx="1"/>
          </p:nvPr>
        </p:nvSpPr>
        <p:spPr>
          <a:xfrm>
            <a:off x="822960" y="1100628"/>
            <a:ext cx="7520940" cy="5208692"/>
          </a:xfrm>
        </p:spPr>
        <p:txBody>
          <a:bodyPr/>
          <a:lstStyle/>
          <a:p>
            <a:r>
              <a:rPr lang="pt-BR" sz="1800" dirty="0" smtClean="0"/>
              <a:t>       Nesses quase 10 anos não conseguimos firmar nenhum termo de parceria com o poder público.</a:t>
            </a:r>
            <a:endParaRPr lang="pt-BR" sz="1800" dirty="0"/>
          </a:p>
          <a:p>
            <a:r>
              <a:rPr lang="pt-BR" sz="1800" dirty="0" smtClean="0"/>
              <a:t>       Talvez pela especificidade do nosso objetivo social ou por incompetência mesmo</a:t>
            </a:r>
          </a:p>
          <a:p>
            <a:r>
              <a:rPr lang="pt-BR" sz="1800" dirty="0" smtClean="0"/>
              <a:t>       Temos </a:t>
            </a:r>
            <a:r>
              <a:rPr lang="pt-BR" sz="1800" dirty="0"/>
              <a:t>uma parceria com a produtora Vila Imperial Produções, que na verdade foi quem possibilitou que estivéssemos no ar hoje, com a aquisição de equipamentos e manutenção de despesas operacionais.</a:t>
            </a:r>
          </a:p>
          <a:p>
            <a:r>
              <a:rPr lang="pt-BR" sz="1800" dirty="0" smtClean="0"/>
              <a:t>      Criamos </a:t>
            </a:r>
            <a:r>
              <a:rPr lang="pt-BR" sz="1800" dirty="0"/>
              <a:t>um site para a emissora que em um ano teve mais de 30 mil acessos, com a nossa programação AO VIVO 24 horas</a:t>
            </a:r>
          </a:p>
          <a:p>
            <a:r>
              <a:rPr lang="pt-BR" sz="1800" dirty="0" smtClean="0"/>
              <a:t>     Temos </a:t>
            </a:r>
            <a:r>
              <a:rPr lang="pt-BR" sz="1800" dirty="0"/>
              <a:t>uma parceria com a Universidade Luterana do Brasil, através da ULBRA TV, que nos fornece parte da nossa programação, com desenhos, filmes e seriados.</a:t>
            </a:r>
          </a:p>
          <a:p>
            <a:endParaRPr lang="pt-BR" dirty="0"/>
          </a:p>
          <a:p>
            <a:endParaRPr lang="pt-BR" dirty="0"/>
          </a:p>
        </p:txBody>
      </p:sp>
    </p:spTree>
    <p:extLst>
      <p:ext uri="{BB962C8B-B14F-4D97-AF65-F5344CB8AC3E}">
        <p14:creationId xmlns:p14="http://schemas.microsoft.com/office/powerpoint/2010/main" val="9482977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síntese</a:t>
            </a:r>
            <a:endParaRPr lang="pt-BR" dirty="0"/>
          </a:p>
        </p:txBody>
      </p:sp>
      <p:sp>
        <p:nvSpPr>
          <p:cNvPr id="3" name="Espaço Reservado para Conteúdo 2"/>
          <p:cNvSpPr>
            <a:spLocks noGrp="1"/>
          </p:cNvSpPr>
          <p:nvPr>
            <p:ph idx="1"/>
          </p:nvPr>
        </p:nvSpPr>
        <p:spPr/>
        <p:txBody>
          <a:bodyPr/>
          <a:lstStyle/>
          <a:p>
            <a:r>
              <a:rPr lang="pt-PT" dirty="0" smtClean="0"/>
              <a:t>Lei nº </a:t>
            </a:r>
            <a:r>
              <a:rPr lang="pt-PT" dirty="0"/>
              <a:t>9.790, de 23 março de 1999 </a:t>
            </a:r>
            <a:r>
              <a:rPr lang="pt-PT" dirty="0" smtClean="0"/>
              <a:t> - Lei das Oscips</a:t>
            </a:r>
          </a:p>
          <a:p>
            <a:endParaRPr lang="pt-PT" dirty="0" smtClean="0"/>
          </a:p>
          <a:p>
            <a:r>
              <a:rPr lang="pt-PT" sz="2000" dirty="0"/>
              <a:t>*    Uma qualificação, uma chancela do Ministério da Justiça para instituições do Terceiro Setor; </a:t>
            </a:r>
            <a:endParaRPr lang="pt-BR" sz="2000" dirty="0"/>
          </a:p>
          <a:p>
            <a:r>
              <a:rPr lang="pt-PT" sz="2000" dirty="0"/>
              <a:t>*    </a:t>
            </a:r>
            <a:r>
              <a:rPr lang="pt-BR" sz="2000" dirty="0"/>
              <a:t>Possibilitou a criação dos termos de parceria com o poder público e órgãos governamentais.</a:t>
            </a:r>
          </a:p>
          <a:p>
            <a:r>
              <a:rPr lang="pt-BR" sz="2000" dirty="0"/>
              <a:t>*   Ampliou a área de abrangência de atividades das organizações não governamentais;</a:t>
            </a:r>
          </a:p>
          <a:p>
            <a:r>
              <a:rPr lang="pt-BR" sz="2000" dirty="0"/>
              <a:t> * Faculta a remuneração de diretores (através de uma coordenadoria executiva);</a:t>
            </a:r>
          </a:p>
          <a:p>
            <a:endParaRPr lang="pt-BR" sz="2000" dirty="0"/>
          </a:p>
        </p:txBody>
      </p:sp>
    </p:spTree>
    <p:extLst>
      <p:ext uri="{BB962C8B-B14F-4D97-AF65-F5344CB8AC3E}">
        <p14:creationId xmlns:p14="http://schemas.microsoft.com/office/powerpoint/2010/main" val="36682938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Registro de uma </a:t>
            </a:r>
            <a:r>
              <a:rPr lang="pt-BR" dirty="0" err="1" smtClean="0"/>
              <a:t>oscip</a:t>
            </a:r>
            <a:endParaRPr lang="pt-BR" dirty="0"/>
          </a:p>
        </p:txBody>
      </p:sp>
      <p:sp>
        <p:nvSpPr>
          <p:cNvPr id="3" name="Espaço Reservado para Conteúdo 2"/>
          <p:cNvSpPr>
            <a:spLocks noGrp="1"/>
          </p:cNvSpPr>
          <p:nvPr>
            <p:ph idx="1"/>
          </p:nvPr>
        </p:nvSpPr>
        <p:spPr/>
        <p:txBody>
          <a:bodyPr/>
          <a:lstStyle/>
          <a:p>
            <a:pPr algn="just"/>
            <a:r>
              <a:rPr lang="pt-BR" sz="2400" dirty="0" smtClean="0"/>
              <a:t>     Para </a:t>
            </a:r>
            <a:r>
              <a:rPr lang="pt-BR" sz="2400" dirty="0"/>
              <a:t>o Registro de uma </a:t>
            </a:r>
            <a:r>
              <a:rPr lang="pt-BR" sz="2400" dirty="0" err="1"/>
              <a:t>Oscip</a:t>
            </a:r>
            <a:r>
              <a:rPr lang="pt-BR" sz="2400" dirty="0"/>
              <a:t>, os requisitos não são muitos. Basicamente a entidade dever constituir-se como pessoa jurídica de direito privado, tendo portanto estatutos com algumas peculiaridades, registro no CNPJ, registro na Prefeitura do Município. Cabe ressaltar que, conforme a lei, somente para determinadas atividades sociais expressas no estatuto é possível registrar-se como OSCIP.</a:t>
            </a:r>
          </a:p>
          <a:p>
            <a:endParaRPr lang="pt-BR" dirty="0"/>
          </a:p>
        </p:txBody>
      </p:sp>
    </p:spTree>
    <p:extLst>
      <p:ext uri="{BB962C8B-B14F-4D97-AF65-F5344CB8AC3E}">
        <p14:creationId xmlns:p14="http://schemas.microsoft.com/office/powerpoint/2010/main" val="31183660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Qualificação</a:t>
            </a:r>
            <a:endParaRPr lang="pt-BR" dirty="0"/>
          </a:p>
        </p:txBody>
      </p:sp>
      <p:pic>
        <p:nvPicPr>
          <p:cNvPr id="4" name="Espaço Reservado para Conteúdo 3" descr="http://www.convergenciasocial.com.br/9-Oscip-Qualif.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92350" y="1170781"/>
            <a:ext cx="4581525" cy="3438525"/>
          </a:xfrm>
          <a:prstGeom prst="rect">
            <a:avLst/>
          </a:prstGeom>
          <a:noFill/>
          <a:ln>
            <a:noFill/>
          </a:ln>
        </p:spPr>
      </p:pic>
    </p:spTree>
    <p:extLst>
      <p:ext uri="{BB962C8B-B14F-4D97-AF65-F5344CB8AC3E}">
        <p14:creationId xmlns:p14="http://schemas.microsoft.com/office/powerpoint/2010/main" val="24349914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Documentos básicos</a:t>
            </a:r>
            <a:endParaRPr lang="pt-BR" dirty="0"/>
          </a:p>
        </p:txBody>
      </p:sp>
      <p:sp>
        <p:nvSpPr>
          <p:cNvPr id="3" name="Espaço Reservado para Conteúdo 2"/>
          <p:cNvSpPr>
            <a:spLocks noGrp="1"/>
          </p:cNvSpPr>
          <p:nvPr>
            <p:ph idx="1"/>
          </p:nvPr>
        </p:nvSpPr>
        <p:spPr/>
        <p:txBody>
          <a:bodyPr/>
          <a:lstStyle/>
          <a:p>
            <a:r>
              <a:rPr lang="pt-BR" dirty="0" smtClean="0"/>
              <a:t>      Documentos </a:t>
            </a:r>
            <a:r>
              <a:rPr lang="pt-BR" dirty="0"/>
              <a:t>básicos  - O volume de documentos não e grande é não existem relatórios específicos a não ser aqueles naturalmente gerados por uma pessoa jurídica. Porém deve-se estar atento que as peculiaridades da lei devem estar previstas nos documentos, principalmente nos estatutos. </a:t>
            </a:r>
          </a:p>
          <a:p>
            <a:pPr>
              <a:buFont typeface="Arial" charset="0"/>
              <a:buChar char="•"/>
            </a:pPr>
            <a:r>
              <a:rPr lang="pt-BR" dirty="0" smtClean="0"/>
              <a:t>Estatuto Registrado em cartório </a:t>
            </a:r>
          </a:p>
          <a:p>
            <a:pPr>
              <a:buFont typeface="Arial" charset="0"/>
              <a:buChar char="•"/>
            </a:pPr>
            <a:r>
              <a:rPr lang="pt-BR" dirty="0" smtClean="0"/>
              <a:t>Ata da Eleição da atual diretoria</a:t>
            </a:r>
          </a:p>
          <a:p>
            <a:pPr>
              <a:buFont typeface="Arial" charset="0"/>
              <a:buChar char="•"/>
            </a:pPr>
            <a:r>
              <a:rPr lang="pt-BR" dirty="0" smtClean="0"/>
              <a:t>Balanço Patrimonial</a:t>
            </a:r>
          </a:p>
          <a:p>
            <a:pPr>
              <a:buFont typeface="Arial" charset="0"/>
              <a:buChar char="•"/>
            </a:pPr>
            <a:r>
              <a:rPr lang="pt-BR" dirty="0" smtClean="0"/>
              <a:t>Demonstração de resultados do exercício</a:t>
            </a:r>
          </a:p>
          <a:p>
            <a:pPr>
              <a:buFont typeface="Arial" charset="0"/>
              <a:buChar char="•"/>
            </a:pPr>
            <a:r>
              <a:rPr lang="pt-BR" dirty="0" smtClean="0"/>
              <a:t>Declaração de isenção do imposto de renda</a:t>
            </a:r>
          </a:p>
          <a:p>
            <a:pPr>
              <a:buFont typeface="Arial" charset="0"/>
              <a:buChar char="•"/>
            </a:pPr>
            <a:r>
              <a:rPr lang="pt-BR" dirty="0" smtClean="0"/>
              <a:t>Inscrição no CNPJ</a:t>
            </a:r>
          </a:p>
          <a:p>
            <a:pPr>
              <a:buFont typeface="Arial" charset="0"/>
              <a:buChar char="•"/>
            </a:pPr>
            <a:r>
              <a:rPr lang="pt-BR" dirty="0" smtClean="0"/>
              <a:t>Prestação de contas, Relatório e atividades, Demonstrações contábeis</a:t>
            </a:r>
            <a:endParaRPr lang="pt-BR" dirty="0"/>
          </a:p>
        </p:txBody>
      </p:sp>
    </p:spTree>
    <p:extLst>
      <p:ext uri="{BB962C8B-B14F-4D97-AF65-F5344CB8AC3E}">
        <p14:creationId xmlns:p14="http://schemas.microsoft.com/office/powerpoint/2010/main" val="24639027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Referências sobre legislação</a:t>
            </a:r>
            <a:endParaRPr lang="pt-BR" dirty="0"/>
          </a:p>
        </p:txBody>
      </p:sp>
      <p:pic>
        <p:nvPicPr>
          <p:cNvPr id="4" name="Espaço Reservado para Conteúdo 3" descr="http://www.convergenciasocial.com.br/15-Oscip-Legislacao.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92350" y="1170781"/>
            <a:ext cx="4581525" cy="3438525"/>
          </a:xfrm>
          <a:prstGeom prst="rect">
            <a:avLst/>
          </a:prstGeom>
          <a:noFill/>
          <a:ln>
            <a:noFill/>
          </a:ln>
        </p:spPr>
      </p:pic>
    </p:spTree>
    <p:extLst>
      <p:ext uri="{BB962C8B-B14F-4D97-AF65-F5344CB8AC3E}">
        <p14:creationId xmlns:p14="http://schemas.microsoft.com/office/powerpoint/2010/main" val="12151222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400" dirty="0" smtClean="0"/>
              <a:t>O que se tem visto ou ouvido falar sobre </a:t>
            </a:r>
            <a:r>
              <a:rPr lang="pt-BR" sz="2400" dirty="0" err="1" smtClean="0"/>
              <a:t>oscips</a:t>
            </a:r>
            <a:endParaRPr lang="pt-BR" sz="2400" dirty="0"/>
          </a:p>
        </p:txBody>
      </p:sp>
      <p:sp>
        <p:nvSpPr>
          <p:cNvPr id="3" name="Espaço Reservado para Conteúdo 2"/>
          <p:cNvSpPr>
            <a:spLocks noGrp="1"/>
          </p:cNvSpPr>
          <p:nvPr>
            <p:ph idx="1"/>
          </p:nvPr>
        </p:nvSpPr>
        <p:spPr/>
        <p:txBody>
          <a:bodyPr>
            <a:normAutofit/>
          </a:bodyPr>
          <a:lstStyle/>
          <a:p>
            <a:r>
              <a:rPr lang="pt-BR" sz="2000" dirty="0"/>
              <a:t>NOTA: </a:t>
            </a:r>
            <a:endParaRPr lang="pt-BR" sz="2000" dirty="0" smtClean="0"/>
          </a:p>
          <a:p>
            <a:pPr algn="just"/>
            <a:r>
              <a:rPr lang="pt-BR" sz="2000" dirty="0"/>
              <a:t> </a:t>
            </a:r>
            <a:r>
              <a:rPr lang="pt-BR" sz="2000" dirty="0" smtClean="0"/>
              <a:t>     Em </a:t>
            </a:r>
            <a:r>
              <a:rPr lang="pt-BR" sz="2000" dirty="0"/>
              <a:t>algumas oportunidades, o poder público, quando firma parcerias com o terceiro setor, em várias situações tem o intuito apenas de fugir do regime jurídico administrativo e obrigações constitucionais como a licitação e o concurso público, e não de fortalecer a sociedade civil organizada. </a:t>
            </a:r>
            <a:endParaRPr lang="pt-BR" sz="2000" dirty="0" smtClean="0"/>
          </a:p>
          <a:p>
            <a:pPr algn="just"/>
            <a:endParaRPr lang="pt-BR" sz="2000" dirty="0"/>
          </a:p>
          <a:p>
            <a:pPr algn="just"/>
            <a:r>
              <a:rPr lang="pt-BR" sz="2000" dirty="0" smtClean="0"/>
              <a:t>      E </a:t>
            </a:r>
            <a:r>
              <a:rPr lang="pt-BR" sz="2000" dirty="0"/>
              <a:t>r</a:t>
            </a:r>
            <a:r>
              <a:rPr lang="pt-BR" sz="2000" dirty="0" smtClean="0"/>
              <a:t>ecentemente convivemos com a dança das cadeiras em alguns ministérios em virtude de parcerias  firmadas com algumas organizações  </a:t>
            </a:r>
            <a:endParaRPr lang="pt-BR" sz="2000" dirty="0"/>
          </a:p>
        </p:txBody>
      </p:sp>
    </p:spTree>
    <p:extLst>
      <p:ext uri="{BB962C8B-B14F-4D97-AF65-F5344CB8AC3E}">
        <p14:creationId xmlns:p14="http://schemas.microsoft.com/office/powerpoint/2010/main" val="39160467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Agradecimento</a:t>
            </a:r>
            <a:endParaRPr lang="pt-BR" dirty="0"/>
          </a:p>
        </p:txBody>
      </p:sp>
      <p:sp>
        <p:nvSpPr>
          <p:cNvPr id="3" name="Espaço Reservado para Conteúdo 2"/>
          <p:cNvSpPr>
            <a:spLocks noGrp="1"/>
          </p:cNvSpPr>
          <p:nvPr>
            <p:ph idx="1"/>
          </p:nvPr>
        </p:nvSpPr>
        <p:spPr/>
        <p:txBody>
          <a:bodyPr>
            <a:normAutofit fontScale="92500"/>
          </a:bodyPr>
          <a:lstStyle/>
          <a:p>
            <a:pPr algn="just"/>
            <a:r>
              <a:rPr lang="pt-BR" sz="2400" dirty="0" smtClean="0"/>
              <a:t>     Gostaria </a:t>
            </a:r>
            <a:r>
              <a:rPr lang="pt-BR" sz="2400" dirty="0"/>
              <a:t>de reafirmar aos Senhores a minha satisfação e destacar o papel e interesse da TV Vila Imperial – Canal Comunitário de Petrópolis de participar deste processo, por divulgar cada etapa dos acontecimentos deste Seminário, voltado à deliberação de um modelo de gestão participativa, a ser conduzido pela Entidade Major </a:t>
            </a:r>
            <a:r>
              <a:rPr lang="pt-BR" sz="2400" dirty="0" err="1"/>
              <a:t>Julio</a:t>
            </a:r>
            <a:r>
              <a:rPr lang="pt-BR" sz="2400" dirty="0"/>
              <a:t> Frederico </a:t>
            </a:r>
            <a:r>
              <a:rPr lang="pt-BR" sz="2400" dirty="0" err="1" smtClean="0"/>
              <a:t>Koeler</a:t>
            </a:r>
            <a:r>
              <a:rPr lang="pt-BR" sz="2400" dirty="0" smtClean="0"/>
              <a:t>.</a:t>
            </a:r>
            <a:endParaRPr lang="pt-BR" sz="2400" dirty="0"/>
          </a:p>
          <a:p>
            <a:pPr algn="just"/>
            <a:r>
              <a:rPr lang="pt-BR" sz="2400" dirty="0"/>
              <a:t> </a:t>
            </a:r>
          </a:p>
          <a:p>
            <a:r>
              <a:rPr lang="pt-BR" dirty="0" smtClean="0"/>
              <a:t>                   </a:t>
            </a:r>
            <a:r>
              <a:rPr lang="pt-BR" dirty="0"/>
              <a:t>Ronaldo Saldanha</a:t>
            </a:r>
          </a:p>
          <a:p>
            <a:r>
              <a:rPr lang="pt-BR" dirty="0"/>
              <a:t>Jornalista / Coord. Executivo TV Vila Imperial</a:t>
            </a:r>
          </a:p>
          <a:p>
            <a:endParaRPr lang="pt-BR" dirty="0"/>
          </a:p>
        </p:txBody>
      </p:sp>
    </p:spTree>
    <p:extLst>
      <p:ext uri="{BB962C8B-B14F-4D97-AF65-F5344CB8AC3E}">
        <p14:creationId xmlns:p14="http://schemas.microsoft.com/office/powerpoint/2010/main" val="32917269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Terceiro setor</a:t>
            </a:r>
            <a:endParaRPr lang="pt-BR" dirty="0"/>
          </a:p>
        </p:txBody>
      </p:sp>
      <p:sp>
        <p:nvSpPr>
          <p:cNvPr id="3" name="Espaço Reservado para Conteúdo 2"/>
          <p:cNvSpPr>
            <a:spLocks noGrp="1"/>
          </p:cNvSpPr>
          <p:nvPr>
            <p:ph idx="1"/>
          </p:nvPr>
        </p:nvSpPr>
        <p:spPr>
          <a:xfrm>
            <a:off x="822960" y="1100628"/>
            <a:ext cx="7520940" cy="4488612"/>
          </a:xfrm>
        </p:spPr>
        <p:txBody>
          <a:bodyPr>
            <a:normAutofit fontScale="77500" lnSpcReduction="20000"/>
          </a:bodyPr>
          <a:lstStyle/>
          <a:p>
            <a:pPr algn="just"/>
            <a:r>
              <a:rPr lang="pt-BR" sz="2800" dirty="0"/>
              <a:t> </a:t>
            </a:r>
            <a:r>
              <a:rPr lang="pt-BR" sz="2800" dirty="0" smtClean="0"/>
              <a:t>   O surgimento </a:t>
            </a:r>
            <a:r>
              <a:rPr lang="pt-BR" sz="2800" dirty="0"/>
              <a:t>das instituições do terceiro setor, na maioria das vezes, se  dá em  decorrência da ausência ou omissão do Estado, no cumprimento de suas atribuições, algumas delas com atuação complementar às ações de Governo, seja em nível federal, estadual ou municipal</a:t>
            </a:r>
            <a:r>
              <a:rPr lang="pt-BR" sz="2800" dirty="0" smtClean="0"/>
              <a:t>.</a:t>
            </a:r>
          </a:p>
          <a:p>
            <a:pPr algn="just"/>
            <a:endParaRPr lang="pt-BR" sz="2800" dirty="0"/>
          </a:p>
          <a:p>
            <a:pPr algn="just"/>
            <a:r>
              <a:rPr lang="pt-BR" sz="2800" dirty="0" smtClean="0"/>
              <a:t>     Ao </a:t>
            </a:r>
            <a:r>
              <a:rPr lang="pt-BR" sz="2800" dirty="0"/>
              <a:t>reconhecer esse quadro, em 1999, o Governo Federal, objetivando regular e regulamentar as ações dessas organizações com o Estado, criou a chamada Organização da Sociedade Civil de Interesse Público – </a:t>
            </a:r>
            <a:r>
              <a:rPr lang="pt-BR" sz="2800" dirty="0" smtClean="0"/>
              <a:t>OSCIP</a:t>
            </a:r>
            <a:endParaRPr lang="pt-BR" sz="2800" dirty="0"/>
          </a:p>
          <a:p>
            <a:pPr algn="just"/>
            <a:r>
              <a:rPr lang="pt-PT" sz="2000" dirty="0" smtClean="0"/>
              <a:t>       </a:t>
            </a:r>
            <a:r>
              <a:rPr lang="pt-PT" sz="3100" dirty="0" smtClean="0">
                <a:solidFill>
                  <a:srgbClr val="FF0000"/>
                </a:solidFill>
              </a:rPr>
              <a:t>A </a:t>
            </a:r>
            <a:r>
              <a:rPr lang="pt-PT" sz="3100" dirty="0">
                <a:solidFill>
                  <a:srgbClr val="FF0000"/>
                </a:solidFill>
              </a:rPr>
              <a:t>lei que regula as OSCIPs é a </a:t>
            </a:r>
            <a:r>
              <a:rPr lang="pt-PT" sz="3100" dirty="0" smtClean="0">
                <a:solidFill>
                  <a:srgbClr val="FF0000"/>
                </a:solidFill>
              </a:rPr>
              <a:t>de nº </a:t>
            </a:r>
            <a:r>
              <a:rPr lang="pt-PT" sz="3100" dirty="0">
                <a:solidFill>
                  <a:srgbClr val="FF0000"/>
                </a:solidFill>
              </a:rPr>
              <a:t>9.790, de 23 março de 1999. </a:t>
            </a:r>
            <a:endParaRPr lang="pt-BR" sz="3100" dirty="0">
              <a:solidFill>
                <a:srgbClr val="FF0000"/>
              </a:solidFill>
            </a:endParaRPr>
          </a:p>
          <a:p>
            <a:pPr algn="just"/>
            <a:endParaRPr lang="pt-BR" sz="2800" dirty="0"/>
          </a:p>
          <a:p>
            <a:pPr algn="just"/>
            <a:endParaRPr lang="pt-BR" sz="2800" dirty="0"/>
          </a:p>
          <a:p>
            <a:pPr algn="just"/>
            <a:endParaRPr lang="pt-BR" sz="2800" dirty="0"/>
          </a:p>
        </p:txBody>
      </p:sp>
    </p:spTree>
    <p:extLst>
      <p:ext uri="{BB962C8B-B14F-4D97-AF65-F5344CB8AC3E}">
        <p14:creationId xmlns:p14="http://schemas.microsoft.com/office/powerpoint/2010/main" val="22023773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 que é uma </a:t>
            </a:r>
            <a:r>
              <a:rPr lang="pt-BR" dirty="0" err="1" smtClean="0"/>
              <a:t>Oscip</a:t>
            </a:r>
            <a:r>
              <a:rPr lang="pt-BR" dirty="0" smtClean="0"/>
              <a:t>?</a:t>
            </a:r>
            <a:endParaRPr lang="pt-BR" dirty="0"/>
          </a:p>
        </p:txBody>
      </p:sp>
      <p:sp>
        <p:nvSpPr>
          <p:cNvPr id="3" name="Espaço Reservado para Conteúdo 2"/>
          <p:cNvSpPr>
            <a:spLocks noGrp="1"/>
          </p:cNvSpPr>
          <p:nvPr>
            <p:ph idx="1"/>
          </p:nvPr>
        </p:nvSpPr>
        <p:spPr>
          <a:xfrm>
            <a:off x="822960" y="1100628"/>
            <a:ext cx="7520940" cy="5280700"/>
          </a:xfrm>
        </p:spPr>
        <p:txBody>
          <a:bodyPr>
            <a:normAutofit fontScale="85000" lnSpcReduction="10000"/>
          </a:bodyPr>
          <a:lstStyle/>
          <a:p>
            <a:r>
              <a:rPr lang="pt-BR" sz="2800" dirty="0" smtClean="0"/>
              <a:t>            Porque uma </a:t>
            </a:r>
            <a:r>
              <a:rPr lang="pt-BR" sz="2800" dirty="0" err="1" smtClean="0"/>
              <a:t>Oscip</a:t>
            </a:r>
            <a:r>
              <a:rPr lang="pt-BR" sz="2800" dirty="0" smtClean="0"/>
              <a:t> e não uma </a:t>
            </a:r>
            <a:r>
              <a:rPr lang="pt-BR" sz="2800" dirty="0" err="1" smtClean="0"/>
              <a:t>Ong</a:t>
            </a:r>
            <a:r>
              <a:rPr lang="pt-BR" sz="2800" dirty="0" smtClean="0"/>
              <a:t>?</a:t>
            </a:r>
          </a:p>
          <a:p>
            <a:r>
              <a:rPr lang="pt-BR" sz="2800" dirty="0" smtClean="0"/>
              <a:t>            </a:t>
            </a:r>
            <a:r>
              <a:rPr lang="pt-BR" sz="2800" dirty="0" err="1" smtClean="0"/>
              <a:t>Oscip</a:t>
            </a:r>
            <a:r>
              <a:rPr lang="pt-BR" sz="2800" dirty="0" smtClean="0"/>
              <a:t> não é </a:t>
            </a:r>
            <a:r>
              <a:rPr lang="pt-BR" sz="2800" dirty="0" err="1" smtClean="0"/>
              <a:t>Ong</a:t>
            </a:r>
            <a:r>
              <a:rPr lang="pt-BR" sz="2800" dirty="0" smtClean="0"/>
              <a:t>?</a:t>
            </a:r>
          </a:p>
          <a:p>
            <a:r>
              <a:rPr lang="pt-BR" sz="2800" dirty="0" smtClean="0"/>
              <a:t>            Qual as principais diferenças?</a:t>
            </a:r>
          </a:p>
          <a:p>
            <a:endParaRPr lang="pt-BR" sz="2800" dirty="0"/>
          </a:p>
          <a:p>
            <a:pPr algn="just"/>
            <a:r>
              <a:rPr lang="pt-PT" sz="2800" dirty="0"/>
              <a:t> </a:t>
            </a:r>
            <a:r>
              <a:rPr lang="pt-PT" sz="2800" dirty="0" smtClean="0"/>
              <a:t>    Na </a:t>
            </a:r>
            <a:r>
              <a:rPr lang="pt-PT" sz="2800" dirty="0"/>
              <a:t>e</a:t>
            </a:r>
            <a:r>
              <a:rPr lang="pt-PT" sz="2800" dirty="0" smtClean="0"/>
              <a:t>ssência</a:t>
            </a:r>
            <a:r>
              <a:rPr lang="pt-PT" sz="2800" dirty="0"/>
              <a:t>, Ong e Oscip são a mesma </a:t>
            </a:r>
            <a:r>
              <a:rPr lang="pt-PT" sz="2800" dirty="0" smtClean="0"/>
              <a:t>coisa, pelo menos  </a:t>
            </a:r>
            <a:r>
              <a:rPr lang="pt-PT" sz="2800" dirty="0"/>
              <a:t>no sentido representativo da sociedade.</a:t>
            </a:r>
            <a:endParaRPr lang="pt-BR" sz="2800" dirty="0"/>
          </a:p>
          <a:p>
            <a:pPr algn="just"/>
            <a:r>
              <a:rPr lang="pt-PT" sz="2800" dirty="0" smtClean="0"/>
              <a:t>     Porém</a:t>
            </a:r>
            <a:r>
              <a:rPr lang="pt-PT" sz="2800" dirty="0"/>
              <a:t>, a OSCIP é um título fornecido pelo </a:t>
            </a:r>
            <a:r>
              <a:rPr lang="pt-PT" sz="2800" u="sng" dirty="0">
                <a:hlinkClick r:id="rId2" tooltip="Ministério da Justiça"/>
              </a:rPr>
              <a:t>Ministério </a:t>
            </a:r>
            <a:r>
              <a:rPr lang="pt-PT" sz="2800" u="sng" dirty="0" smtClean="0">
                <a:hlinkClick r:id="rId2" tooltip="Ministério da Justiça"/>
              </a:rPr>
              <a:t>da </a:t>
            </a:r>
            <a:r>
              <a:rPr lang="pt-PT" sz="2800" u="sng" dirty="0">
                <a:hlinkClick r:id="rId2" tooltip="Ministério da Justiça"/>
              </a:rPr>
              <a:t>Justiça</a:t>
            </a:r>
            <a:r>
              <a:rPr lang="pt-PT" sz="2800" dirty="0"/>
              <a:t>, uma chancela, cuja finalidade é facilitar o aparecimento de parcerias e convênios com todos os níveis de governo e órgãos públicos (federal, estadual e municipal) e também permite que doações realizadas por empresas que declaram pelo lucro real possam ser descontadas no </a:t>
            </a:r>
            <a:r>
              <a:rPr lang="pt-PT" sz="2800" u="sng" dirty="0"/>
              <a:t>imposto de </a:t>
            </a:r>
            <a:r>
              <a:rPr lang="pt-PT" sz="2800" u="sng" dirty="0" smtClean="0"/>
              <a:t>renda</a:t>
            </a:r>
            <a:endParaRPr lang="pt-BR" sz="2800" dirty="0" smtClean="0"/>
          </a:p>
        </p:txBody>
      </p:sp>
    </p:spTree>
    <p:extLst>
      <p:ext uri="{BB962C8B-B14F-4D97-AF65-F5344CB8AC3E}">
        <p14:creationId xmlns:p14="http://schemas.microsoft.com/office/powerpoint/2010/main" val="25772628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755576" y="1052736"/>
            <a:ext cx="7520940" cy="3579849"/>
          </a:xfrm>
        </p:spPr>
        <p:txBody>
          <a:bodyPr>
            <a:normAutofit lnSpcReduction="10000"/>
          </a:bodyPr>
          <a:lstStyle/>
          <a:p>
            <a:pPr algn="just"/>
            <a:r>
              <a:rPr lang="pt-PT" dirty="0" smtClean="0"/>
              <a:t>       </a:t>
            </a:r>
            <a:r>
              <a:rPr lang="pt-PT" sz="2000" dirty="0" smtClean="0"/>
              <a:t>Então </a:t>
            </a:r>
            <a:r>
              <a:rPr lang="pt-PT" sz="2000" dirty="0"/>
              <a:t>, OSCIPs são ONGs criadas pela iniciativa privada, que obtêm um certificado emitido pelo poder público federal após o cumprimento de certos requisitos, especialmente aqueles derivados de normas de transparência administrativas. E isso quer dizer que a prestação de contas é rigorosa, sob pena de você perder o título de Oscip e a chancela do ministério.</a:t>
            </a:r>
            <a:endParaRPr lang="pt-BR" sz="2000" dirty="0"/>
          </a:p>
          <a:p>
            <a:pPr algn="just"/>
            <a:r>
              <a:rPr lang="pt-PT" sz="2000" dirty="0" smtClean="0"/>
              <a:t>      Em </a:t>
            </a:r>
            <a:r>
              <a:rPr lang="pt-PT" sz="2000" dirty="0"/>
              <a:t>contrapartida, podem celebrar com o poder público os chamados TERMOS DE PARCERIA. De fato, o que se propôs foi</a:t>
            </a:r>
            <a:r>
              <a:rPr lang="pt-BR" sz="2000" dirty="0"/>
              <a:t> criar um caminho alternativo para simplificar o processo, torna-lo mais acessível, menos oneroso, mais rápido e com menos burocracia, </a:t>
            </a:r>
            <a:r>
              <a:rPr lang="pt-PT" sz="2000" dirty="0"/>
              <a:t>dispensando, inclusive, licitação para que os termos sejam firmados.  </a:t>
            </a:r>
            <a:endParaRPr lang="pt-BR" sz="2000" dirty="0"/>
          </a:p>
          <a:p>
            <a:endParaRPr lang="pt-BR" dirty="0"/>
          </a:p>
        </p:txBody>
      </p:sp>
    </p:spTree>
    <p:extLst>
      <p:ext uri="{BB962C8B-B14F-4D97-AF65-F5344CB8AC3E}">
        <p14:creationId xmlns:p14="http://schemas.microsoft.com/office/powerpoint/2010/main" val="3615786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2003 – Petrópolis ganha 1ª </a:t>
            </a:r>
            <a:r>
              <a:rPr lang="pt-BR" dirty="0" err="1" smtClean="0"/>
              <a:t>oscip</a:t>
            </a:r>
            <a:endParaRPr lang="pt-BR" dirty="0"/>
          </a:p>
        </p:txBody>
      </p:sp>
      <p:sp>
        <p:nvSpPr>
          <p:cNvPr id="3" name="Espaço Reservado para Conteúdo 2"/>
          <p:cNvSpPr>
            <a:spLocks noGrp="1"/>
          </p:cNvSpPr>
          <p:nvPr>
            <p:ph idx="1"/>
          </p:nvPr>
        </p:nvSpPr>
        <p:spPr/>
        <p:txBody>
          <a:bodyPr/>
          <a:lstStyle/>
          <a:p>
            <a:pPr algn="just"/>
            <a:r>
              <a:rPr lang="pt-BR" dirty="0" smtClean="0"/>
              <a:t>       </a:t>
            </a:r>
            <a:r>
              <a:rPr lang="pt-BR" sz="2000" dirty="0" smtClean="0"/>
              <a:t>Então</a:t>
            </a:r>
            <a:r>
              <a:rPr lang="pt-BR" sz="2000" dirty="0"/>
              <a:t>, em 2003, amparado nessa legislação, um amigo, idealista, um economista por formação e, acima de tudo, cidadão (na essência da palavra), eu falo aqui do Sr. Wilson </a:t>
            </a:r>
            <a:r>
              <a:rPr lang="pt-BR" sz="2000" dirty="0" err="1"/>
              <a:t>Jacintho</a:t>
            </a:r>
            <a:r>
              <a:rPr lang="pt-BR" sz="2000" dirty="0"/>
              <a:t> Fernandes, fundador e </a:t>
            </a:r>
            <a:r>
              <a:rPr lang="pt-BR" sz="2000" dirty="0" err="1"/>
              <a:t>presidende</a:t>
            </a:r>
            <a:r>
              <a:rPr lang="pt-BR" sz="2000" dirty="0"/>
              <a:t> da primeira OSCIP de Petrópolis, a Vila Imperial, Cidadania e </a:t>
            </a:r>
            <a:r>
              <a:rPr lang="pt-BR" sz="2000" dirty="0" err="1"/>
              <a:t>Etica</a:t>
            </a:r>
            <a:r>
              <a:rPr lang="pt-BR" sz="2000" dirty="0"/>
              <a:t> - VICE, que nasceu com a missão de atuar em defesa dos direitos constitucionais do cidadão </a:t>
            </a:r>
            <a:r>
              <a:rPr lang="pt-BR" sz="2000" dirty="0" err="1"/>
              <a:t>petropolitano</a:t>
            </a:r>
            <a:r>
              <a:rPr lang="pt-BR" sz="2000" dirty="0"/>
              <a:t> e que também é o atual presidente do Conselho Gestor da </a:t>
            </a:r>
            <a:r>
              <a:rPr lang="pt-BR" sz="2000" dirty="0" err="1"/>
              <a:t>Oscip</a:t>
            </a:r>
            <a:r>
              <a:rPr lang="pt-BR" sz="2000" dirty="0"/>
              <a:t> </a:t>
            </a:r>
            <a:r>
              <a:rPr lang="pt-BR" sz="2000" dirty="0" err="1"/>
              <a:t>Tv</a:t>
            </a:r>
            <a:r>
              <a:rPr lang="pt-BR" sz="2000" dirty="0"/>
              <a:t> Vila Imperial – Organização das Entidades Usuárias do Canal Comunitário de Petrópolis, criada para a divulgação desses feitos. A </a:t>
            </a:r>
            <a:r>
              <a:rPr lang="pt-BR" sz="2000" dirty="0" smtClean="0"/>
              <a:t> </a:t>
            </a:r>
            <a:r>
              <a:rPr lang="pt-BR" sz="2000" dirty="0"/>
              <a:t>TV </a:t>
            </a:r>
            <a:r>
              <a:rPr lang="pt-BR" sz="2000" dirty="0" smtClean="0"/>
              <a:t>Comunitária é  </a:t>
            </a:r>
            <a:r>
              <a:rPr lang="pt-BR" sz="2000" dirty="0"/>
              <a:t>a segunda OSCIP criada em Petrópolis.</a:t>
            </a:r>
          </a:p>
          <a:p>
            <a:endParaRPr lang="pt-BR" dirty="0"/>
          </a:p>
        </p:txBody>
      </p:sp>
    </p:spTree>
    <p:extLst>
      <p:ext uri="{BB962C8B-B14F-4D97-AF65-F5344CB8AC3E}">
        <p14:creationId xmlns:p14="http://schemas.microsoft.com/office/powerpoint/2010/main" val="24870227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nota</a:t>
            </a:r>
            <a:endParaRPr lang="pt-BR" dirty="0"/>
          </a:p>
        </p:txBody>
      </p:sp>
      <p:sp>
        <p:nvSpPr>
          <p:cNvPr id="3" name="Espaço Reservado para Conteúdo 2"/>
          <p:cNvSpPr>
            <a:spLocks noGrp="1"/>
          </p:cNvSpPr>
          <p:nvPr>
            <p:ph idx="1"/>
          </p:nvPr>
        </p:nvSpPr>
        <p:spPr/>
        <p:txBody>
          <a:bodyPr/>
          <a:lstStyle/>
          <a:p>
            <a:pPr algn="just"/>
            <a:r>
              <a:rPr lang="pt-BR" sz="2800" dirty="0" smtClean="0"/>
              <a:t>       Na </a:t>
            </a:r>
            <a:r>
              <a:rPr lang="pt-BR" sz="2800" dirty="0"/>
              <a:t>verdade o Wilson queria criar uma ferramenta pública para a sociedade, pensou em criar uma rádio comunitária, mas a burocracia era tão grande, ou melhor, ainda é, que ele optou por idealizar a TV Comunitária, seguindo os moldes de algumas emissoras que surgiram em São Paulo, Rio Grande do Sul e Minas Gerais.</a:t>
            </a:r>
          </a:p>
          <a:p>
            <a:endParaRPr lang="pt-BR" dirty="0"/>
          </a:p>
        </p:txBody>
      </p:sp>
    </p:spTree>
    <p:extLst>
      <p:ext uri="{BB962C8B-B14F-4D97-AF65-F5344CB8AC3E}">
        <p14:creationId xmlns:p14="http://schemas.microsoft.com/office/powerpoint/2010/main" val="18316477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400" dirty="0" smtClean="0"/>
              <a:t>10 ANOS DE LUTAS, FRUSTRAÇÕES E CONQUISTAS</a:t>
            </a:r>
            <a:endParaRPr lang="pt-BR" sz="2400" dirty="0"/>
          </a:p>
        </p:txBody>
      </p:sp>
      <p:sp>
        <p:nvSpPr>
          <p:cNvPr id="3" name="Espaço Reservado para Conteúdo 2"/>
          <p:cNvSpPr>
            <a:spLocks noGrp="1"/>
          </p:cNvSpPr>
          <p:nvPr>
            <p:ph idx="1"/>
          </p:nvPr>
        </p:nvSpPr>
        <p:spPr>
          <a:xfrm>
            <a:off x="827584" y="1700808"/>
            <a:ext cx="7520940" cy="3579849"/>
          </a:xfrm>
        </p:spPr>
        <p:txBody>
          <a:bodyPr/>
          <a:lstStyle/>
          <a:p>
            <a:r>
              <a:rPr lang="pt-BR" dirty="0" smtClean="0"/>
              <a:t>      </a:t>
            </a:r>
            <a:r>
              <a:rPr lang="pt-BR" sz="2800" dirty="0" smtClean="0"/>
              <a:t>MISSÃO</a:t>
            </a:r>
            <a:endParaRPr lang="pt-BR" sz="2800" dirty="0"/>
          </a:p>
          <a:p>
            <a:pPr algn="just"/>
            <a:r>
              <a:rPr lang="pt-BR" sz="2800" dirty="0" smtClean="0"/>
              <a:t>    </a:t>
            </a:r>
            <a:r>
              <a:rPr lang="pt-BR" sz="2400" dirty="0" smtClean="0"/>
              <a:t>DIFUNDIR </a:t>
            </a:r>
            <a:r>
              <a:rPr lang="pt-BR" sz="2400" dirty="0"/>
              <a:t>A MEMÓRIA HISTÓRICA DE PETRÓPOLIS, À LUZ DE SUA REALIDADE PRESENTE E, COMO INSTRUMENTO DE DIVULGAÇÃO, LEVAR À COMUNIDADE INFORMAÇÃO, CULTURA E ENTRETENIMENTO.</a:t>
            </a:r>
          </a:p>
          <a:p>
            <a:endParaRPr lang="pt-BR" dirty="0"/>
          </a:p>
        </p:txBody>
      </p:sp>
    </p:spTree>
    <p:extLst>
      <p:ext uri="{BB962C8B-B14F-4D97-AF65-F5344CB8AC3E}">
        <p14:creationId xmlns:p14="http://schemas.microsoft.com/office/powerpoint/2010/main" val="11622851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755576" y="620688"/>
            <a:ext cx="7520940" cy="4536504"/>
          </a:xfrm>
        </p:spPr>
        <p:txBody>
          <a:bodyPr>
            <a:normAutofit lnSpcReduction="10000"/>
          </a:bodyPr>
          <a:lstStyle/>
          <a:p>
            <a:pPr algn="just"/>
            <a:r>
              <a:rPr lang="pt-BR" dirty="0" smtClean="0"/>
              <a:t>      </a:t>
            </a:r>
            <a:r>
              <a:rPr lang="pt-BR" sz="2400" dirty="0" smtClean="0"/>
              <a:t>Notem que nossa </a:t>
            </a:r>
            <a:r>
              <a:rPr lang="pt-BR" sz="2400" dirty="0" err="1" smtClean="0"/>
              <a:t>Oscip</a:t>
            </a:r>
            <a:r>
              <a:rPr lang="pt-BR" sz="2400" dirty="0"/>
              <a:t> </a:t>
            </a:r>
            <a:r>
              <a:rPr lang="pt-BR" sz="2400" dirty="0" smtClean="0"/>
              <a:t>é então uma produtora de audiovisual e programadora. Nossas atividades estão intimamente relacionadas  com nossos objetivos.</a:t>
            </a:r>
          </a:p>
          <a:p>
            <a:pPr algn="just"/>
            <a:endParaRPr lang="pt-BR" sz="2400" dirty="0"/>
          </a:p>
          <a:p>
            <a:pPr algn="just"/>
            <a:r>
              <a:rPr lang="pt-BR" sz="2400" dirty="0" smtClean="0"/>
              <a:t>     Importante que o estatuto da </a:t>
            </a:r>
            <a:r>
              <a:rPr lang="pt-BR" sz="2400" dirty="0" err="1" smtClean="0"/>
              <a:t>Oscip</a:t>
            </a:r>
            <a:r>
              <a:rPr lang="pt-BR" sz="2400" dirty="0" smtClean="0"/>
              <a:t>  a ser criada tenha clareza em </a:t>
            </a:r>
            <a:r>
              <a:rPr lang="pt-BR" sz="2400" dirty="0" err="1" smtClean="0"/>
              <a:t>relacão</a:t>
            </a:r>
            <a:r>
              <a:rPr lang="pt-BR" sz="2400" dirty="0" smtClean="0"/>
              <a:t> às atividades a que pretende realizar. São esses requisitos, esses detalhes que serão  avaliados pelo Ministério da Justiça e que garantiram êxito na qualificação  da instituição como  OSCIP.</a:t>
            </a:r>
          </a:p>
          <a:p>
            <a:endParaRPr lang="pt-BR" dirty="0"/>
          </a:p>
          <a:p>
            <a:r>
              <a:rPr lang="pt-BR" dirty="0" smtClean="0"/>
              <a:t>    </a:t>
            </a:r>
            <a:endParaRPr lang="pt-BR" dirty="0"/>
          </a:p>
        </p:txBody>
      </p:sp>
    </p:spTree>
    <p:extLst>
      <p:ext uri="{BB962C8B-B14F-4D97-AF65-F5344CB8AC3E}">
        <p14:creationId xmlns:p14="http://schemas.microsoft.com/office/powerpoint/2010/main" val="39079284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Ângulos">
  <a:themeElements>
    <a:clrScheme name="Â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Â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Â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189</TotalTime>
  <Words>1707</Words>
  <Application>Microsoft Office PowerPoint</Application>
  <PresentationFormat>Apresentação na tela (4:3)</PresentationFormat>
  <Paragraphs>114</Paragraphs>
  <Slides>27</Slides>
  <Notes>0</Notes>
  <HiddenSlides>0</HiddenSlides>
  <MMClips>0</MMClips>
  <ScaleCrop>false</ScaleCrop>
  <HeadingPairs>
    <vt:vector size="4" baseType="variant">
      <vt:variant>
        <vt:lpstr>Tema</vt:lpstr>
      </vt:variant>
      <vt:variant>
        <vt:i4>1</vt:i4>
      </vt:variant>
      <vt:variant>
        <vt:lpstr>Títulos de slides</vt:lpstr>
      </vt:variant>
      <vt:variant>
        <vt:i4>27</vt:i4>
      </vt:variant>
    </vt:vector>
  </HeadingPairs>
  <TitlesOfParts>
    <vt:vector size="28" baseType="lpstr">
      <vt:lpstr>Ângulos</vt:lpstr>
      <vt:lpstr>Oscip TV Vila Imperial</vt:lpstr>
      <vt:lpstr>Apresentação</vt:lpstr>
      <vt:lpstr>Terceiro setor</vt:lpstr>
      <vt:lpstr>O que é uma Oscip?</vt:lpstr>
      <vt:lpstr>Apresentação do PowerPoint</vt:lpstr>
      <vt:lpstr>2003 – Petrópolis ganha 1ª oscip</vt:lpstr>
      <vt:lpstr>nota</vt:lpstr>
      <vt:lpstr>10 ANOS DE LUTAS, FRUSTRAÇÕES E CONQUISTAS</vt:lpstr>
      <vt:lpstr>Apresentação do PowerPoint</vt:lpstr>
      <vt:lpstr>Estrutura Organizacional</vt:lpstr>
      <vt:lpstr>Assembléia geral</vt:lpstr>
      <vt:lpstr>Conselho gestor</vt:lpstr>
      <vt:lpstr>Apresentação do PowerPoint</vt:lpstr>
      <vt:lpstr>Coordenadoria  executiva</vt:lpstr>
      <vt:lpstr>Conselho fiscal</vt:lpstr>
      <vt:lpstr>Coordenadoria executiva</vt:lpstr>
      <vt:lpstr>Apresentação do PowerPoint</vt:lpstr>
      <vt:lpstr>Apresentação do PowerPoint</vt:lpstr>
      <vt:lpstr>aSSOCIADOS</vt:lpstr>
      <vt:lpstr>Parcerias</vt:lpstr>
      <vt:lpstr>síntese</vt:lpstr>
      <vt:lpstr>Registro de uma oscip</vt:lpstr>
      <vt:lpstr>Qualificação</vt:lpstr>
      <vt:lpstr>Documentos básicos</vt:lpstr>
      <vt:lpstr>Referências sobre legislação</vt:lpstr>
      <vt:lpstr>O que se tem visto ou ouvido falar sobre oscips</vt:lpstr>
      <vt:lpstr>Agradecimento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Oscip TV Vila Imperial</dc:title>
  <dc:creator>Vila Imperial</dc:creator>
  <cp:lastModifiedBy>Vila Imperial</cp:lastModifiedBy>
  <cp:revision>18</cp:revision>
  <dcterms:created xsi:type="dcterms:W3CDTF">2012-02-06T20:09:20Z</dcterms:created>
  <dcterms:modified xsi:type="dcterms:W3CDTF">2012-02-06T23:19:12Z</dcterms:modified>
</cp:coreProperties>
</file>